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3" r:id="rId9"/>
    <p:sldId id="264" r:id="rId10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kiosk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4F81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2" autoAdjust="0"/>
    <p:restoredTop sz="94675" autoAdjust="0"/>
  </p:normalViewPr>
  <p:slideViewPr>
    <p:cSldViewPr>
      <p:cViewPr varScale="1">
        <p:scale>
          <a:sx n="111" d="100"/>
          <a:sy n="111" d="100"/>
        </p:scale>
        <p:origin x="-1614" y="-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B4A109-8281-46D4-943B-601ABBF1B7F7}" type="datetimeFigureOut">
              <a:rPr lang="fr-FR" smtClean="0"/>
              <a:t>03/02/2020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F6F40F-0EB8-4F52-BC82-C12EA14407A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056055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Modifiez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5F2AB3-71CA-435C-A459-75D9C3191502}" type="datetimeFigureOut">
              <a:rPr lang="fr-FR" smtClean="0"/>
              <a:t>03/02/2020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FA9F8-FA21-47A6-9B62-D368381AE8D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008366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5F2AB3-71CA-435C-A459-75D9C3191502}" type="datetimeFigureOut">
              <a:rPr lang="fr-FR" smtClean="0"/>
              <a:t>03/02/2020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FA9F8-FA21-47A6-9B62-D368381AE8D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081764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5F2AB3-71CA-435C-A459-75D9C3191502}" type="datetimeFigureOut">
              <a:rPr lang="fr-FR" smtClean="0"/>
              <a:t>03/02/2020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FA9F8-FA21-47A6-9B62-D368381AE8D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600100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5F2AB3-71CA-435C-A459-75D9C3191502}" type="datetimeFigureOut">
              <a:rPr lang="fr-FR" smtClean="0"/>
              <a:t>03/02/2020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FA9F8-FA21-47A6-9B62-D368381AE8D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797512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5F2AB3-71CA-435C-A459-75D9C3191502}" type="datetimeFigureOut">
              <a:rPr lang="fr-FR" smtClean="0"/>
              <a:t>03/02/2020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FA9F8-FA21-47A6-9B62-D368381AE8D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969013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5F2AB3-71CA-435C-A459-75D9C3191502}" type="datetimeFigureOut">
              <a:rPr lang="fr-FR" smtClean="0"/>
              <a:t>03/02/2020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FA9F8-FA21-47A6-9B62-D368381AE8D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316634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5F2AB3-71CA-435C-A459-75D9C3191502}" type="datetimeFigureOut">
              <a:rPr lang="fr-FR" smtClean="0"/>
              <a:t>03/02/2020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FA9F8-FA21-47A6-9B62-D368381AE8D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518878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5F2AB3-71CA-435C-A459-75D9C3191502}" type="datetimeFigureOut">
              <a:rPr lang="fr-FR" smtClean="0"/>
              <a:t>03/02/2020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FA9F8-FA21-47A6-9B62-D368381AE8D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25020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5F2AB3-71CA-435C-A459-75D9C3191502}" type="datetimeFigureOut">
              <a:rPr lang="fr-FR" smtClean="0"/>
              <a:t>03/02/2020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FA9F8-FA21-47A6-9B62-D368381AE8D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800152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5F2AB3-71CA-435C-A459-75D9C3191502}" type="datetimeFigureOut">
              <a:rPr lang="fr-FR" smtClean="0"/>
              <a:t>03/02/2020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FA9F8-FA21-47A6-9B62-D368381AE8D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72894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5F2AB3-71CA-435C-A459-75D9C3191502}" type="datetimeFigureOut">
              <a:rPr lang="fr-FR" smtClean="0"/>
              <a:t>03/02/2020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FA9F8-FA21-47A6-9B62-D368381AE8D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236799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5F2AB3-71CA-435C-A459-75D9C3191502}" type="datetimeFigureOut">
              <a:rPr lang="fr-FR" smtClean="0"/>
              <a:t>03/02/2020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DFA9F8-FA21-47A6-9B62-D368381AE8D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39913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slide" Target="slide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3" Type="http://schemas.openxmlformats.org/officeDocument/2006/relationships/slide" Target="slide5.xml"/><Relationship Id="rId7" Type="http://schemas.openxmlformats.org/officeDocument/2006/relationships/slide" Target="slide9.xml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slide" Target="slide6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microsoft.com/office/2007/relationships/hdphoto" Target="../media/hdphoto3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slide" Target="slide4.xml"/><Relationship Id="rId4" Type="http://schemas.microsoft.com/office/2007/relationships/hdphoto" Target="../media/hdphoto2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g"/><Relationship Id="rId4" Type="http://schemas.openxmlformats.org/officeDocument/2006/relationships/slide" Target="slide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755576" y="332656"/>
            <a:ext cx="7272808" cy="2232248"/>
          </a:xfrm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txBody>
          <a:bodyPr>
            <a:normAutofit/>
          </a:bodyPr>
          <a:lstStyle/>
          <a:p>
            <a:r>
              <a:rPr lang="fr-FR" sz="8800" b="1" dirty="0" smtClean="0">
                <a:ln w="31550" cmpd="sng">
                  <a:solidFill>
                    <a:schemeClr val="accent6"/>
                  </a:solidFill>
                  <a:prstDash val="solid"/>
                </a:ln>
                <a:solidFill>
                  <a:schemeClr val="accent4">
                    <a:lumMod val="50000"/>
                  </a:schemeClr>
                </a:solidFill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</a:rPr>
              <a:t>Les Jeux Vidéo</a:t>
            </a:r>
            <a:endParaRPr lang="fr-FR" sz="8800" b="1" dirty="0">
              <a:ln w="31550" cmpd="sng">
                <a:solidFill>
                  <a:schemeClr val="accent6"/>
                </a:solidFill>
                <a:prstDash val="solid"/>
              </a:ln>
              <a:solidFill>
                <a:schemeClr val="accent4">
                  <a:lumMod val="50000"/>
                </a:schemeClr>
              </a:solidFill>
              <a:effectLst>
                <a:glow rad="228600">
                  <a:schemeClr val="accent5">
                    <a:satMod val="175000"/>
                    <a:alpha val="40000"/>
                  </a:schemeClr>
                </a:glow>
                <a:outerShdw blurRad="50800" dist="40000" dir="5400000" algn="tl" rotWithShape="0">
                  <a:srgbClr val="000000">
                    <a:shade val="5000"/>
                    <a:satMod val="120000"/>
                    <a:alpha val="33000"/>
                  </a:srgbClr>
                </a:outerShdw>
              </a:effectLst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1128896" y="5515454"/>
            <a:ext cx="61206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 smtClean="0">
                <a:ln w="10541" cmpd="sng">
                  <a:solidFill>
                    <a:srgbClr val="FF0000"/>
                  </a:solidFill>
                  <a:prstDash val="solid"/>
                </a:ln>
              </a:rPr>
              <a:t>Crouzet Gabriel et Torrenti Sylvain</a:t>
            </a:r>
            <a:endParaRPr lang="fr-FR" sz="3200" b="1" dirty="0">
              <a:ln w="10541" cmpd="sng">
                <a:solidFill>
                  <a:srgbClr val="FF0000"/>
                </a:solidFill>
                <a:prstDash val="solid"/>
              </a:ln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7273648" y="6455944"/>
            <a:ext cx="1496986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r>
              <a:rPr lang="fr-FR" sz="1200" b="1" dirty="0" smtClean="0">
                <a:ln w="50800"/>
                <a:solidFill>
                  <a:schemeClr val="bg1">
                    <a:shade val="50000"/>
                  </a:schemeClr>
                </a:solidFill>
              </a:rPr>
              <a:t>Teemo production</a:t>
            </a:r>
            <a:r>
              <a:rPr lang="fr-FR" b="1" dirty="0" smtClean="0">
                <a:ln w="50800"/>
                <a:solidFill>
                  <a:schemeClr val="bg1">
                    <a:shade val="50000"/>
                  </a:schemeClr>
                </a:solidFill>
              </a:rPr>
              <a:t>® </a:t>
            </a:r>
            <a:endParaRPr lang="fr-FR" b="1" dirty="0">
              <a:ln w="50800"/>
              <a:solidFill>
                <a:schemeClr val="bg1">
                  <a:shade val="50000"/>
                </a:schemeClr>
              </a:solidFill>
            </a:endParaRPr>
          </a:p>
        </p:txBody>
      </p:sp>
      <p:pic>
        <p:nvPicPr>
          <p:cNvPr id="6" name="Image 5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6456" y="6420612"/>
            <a:ext cx="404664" cy="404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288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687616" y="-11600"/>
            <a:ext cx="3456384" cy="4448712"/>
          </a:xfrm>
        </p:spPr>
        <p:txBody>
          <a:bodyPr>
            <a:normAutofit/>
          </a:bodyPr>
          <a:lstStyle/>
          <a:p>
            <a:r>
              <a:rPr lang="fr-FR" b="1" dirty="0" smtClean="0">
                <a:ln w="18415" cmpd="sng">
                  <a:solidFill>
                    <a:schemeClr val="tx2">
                      <a:lumMod val="50000"/>
                    </a:schemeClr>
                  </a:solidFill>
                  <a:prstDash val="solid"/>
                </a:ln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Que vous évoque un jeu vidéo?</a:t>
            </a:r>
            <a:endParaRPr lang="fr-FR" b="1" dirty="0">
              <a:ln w="18415" cmpd="sng">
                <a:solidFill>
                  <a:schemeClr val="tx2">
                    <a:lumMod val="50000"/>
                  </a:schemeClr>
                </a:solidFill>
                <a:prstDash val="solid"/>
              </a:ln>
              <a:solidFill>
                <a:schemeClr val="tx2">
                  <a:lumMod val="60000"/>
                  <a:lumOff val="40000"/>
                </a:schemeClr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982933" y="1216206"/>
            <a:ext cx="72008" cy="72008"/>
          </a:xfrm>
          <a:prstGeom prst="rect">
            <a:avLst/>
          </a:prstGeom>
          <a:solidFill>
            <a:srgbClr val="4F81BD">
              <a:alpha val="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" name="Rectangle 6"/>
          <p:cNvSpPr/>
          <p:nvPr/>
        </p:nvSpPr>
        <p:spPr>
          <a:xfrm>
            <a:off x="734849" y="2348880"/>
            <a:ext cx="72008" cy="72008"/>
          </a:xfrm>
          <a:prstGeom prst="rect">
            <a:avLst/>
          </a:prstGeom>
          <a:solidFill>
            <a:srgbClr val="4F81BD">
              <a:alpha val="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8" name="Rectangle 7"/>
          <p:cNvSpPr/>
          <p:nvPr/>
        </p:nvSpPr>
        <p:spPr>
          <a:xfrm>
            <a:off x="539046" y="3600397"/>
            <a:ext cx="72008" cy="72008"/>
          </a:xfrm>
          <a:prstGeom prst="rect">
            <a:avLst/>
          </a:prstGeom>
          <a:solidFill>
            <a:srgbClr val="4F81BD">
              <a:alpha val="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9" name="Rectangle 8"/>
          <p:cNvSpPr/>
          <p:nvPr/>
        </p:nvSpPr>
        <p:spPr>
          <a:xfrm>
            <a:off x="907976" y="5097295"/>
            <a:ext cx="72008" cy="72008"/>
          </a:xfrm>
          <a:prstGeom prst="rect">
            <a:avLst/>
          </a:prstGeom>
          <a:solidFill>
            <a:srgbClr val="4F81BD">
              <a:alpha val="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0" name="ZoneTexte 9"/>
          <p:cNvSpPr txBox="1"/>
          <p:nvPr/>
        </p:nvSpPr>
        <p:spPr>
          <a:xfrm>
            <a:off x="1223628" y="836711"/>
            <a:ext cx="13681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ct val="0"/>
              </a:spcBef>
            </a:pPr>
            <a:r>
              <a:rPr lang="fr-FR" sz="2400" b="1" dirty="0">
                <a:ln w="18415" cmpd="sng">
                  <a:solidFill>
                    <a:schemeClr val="tx2">
                      <a:lumMod val="50000"/>
                    </a:schemeClr>
                  </a:solidFill>
                  <a:prstDash val="solid"/>
                </a:ln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  <a:ea typeface="+mj-ea"/>
                <a:cs typeface="+mj-cs"/>
              </a:rPr>
              <a:t>Aspect Ludique</a:t>
            </a:r>
          </a:p>
        </p:txBody>
      </p:sp>
      <p:sp>
        <p:nvSpPr>
          <p:cNvPr id="11" name="ZoneTexte 10"/>
          <p:cNvSpPr txBox="1"/>
          <p:nvPr/>
        </p:nvSpPr>
        <p:spPr>
          <a:xfrm>
            <a:off x="1018937" y="2135823"/>
            <a:ext cx="25922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ln w="18415" cmpd="sng">
                  <a:solidFill>
                    <a:schemeClr val="tx2">
                      <a:lumMod val="50000"/>
                    </a:schemeClr>
                  </a:solidFill>
                  <a:prstDash val="solid"/>
                </a:ln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  <a:ea typeface="+mj-ea"/>
                <a:cs typeface="+mj-cs"/>
              </a:rPr>
              <a:t>Retour</a:t>
            </a:r>
            <a:r>
              <a:rPr lang="fr-FR" dirty="0" smtClean="0"/>
              <a:t> </a:t>
            </a:r>
            <a:r>
              <a:rPr lang="fr-FR" sz="2400" b="1" dirty="0">
                <a:ln w="18415" cmpd="sng">
                  <a:solidFill>
                    <a:schemeClr val="tx2">
                      <a:lumMod val="50000"/>
                    </a:schemeClr>
                  </a:solidFill>
                  <a:prstDash val="solid"/>
                </a:ln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  <a:ea typeface="+mj-ea"/>
                <a:cs typeface="+mj-cs"/>
              </a:rPr>
              <a:t>visuel</a:t>
            </a:r>
          </a:p>
        </p:txBody>
      </p:sp>
      <p:sp>
        <p:nvSpPr>
          <p:cNvPr id="13" name="ZoneTexte 12"/>
          <p:cNvSpPr txBox="1"/>
          <p:nvPr/>
        </p:nvSpPr>
        <p:spPr>
          <a:xfrm>
            <a:off x="806857" y="2851571"/>
            <a:ext cx="345638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ln w="18415" cmpd="sng">
                  <a:solidFill>
                    <a:schemeClr val="tx2">
                      <a:lumMod val="50000"/>
                    </a:schemeClr>
                  </a:solidFill>
                  <a:prstDash val="solid"/>
                </a:ln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  <a:ea typeface="+mj-ea"/>
                <a:cs typeface="+mj-cs"/>
              </a:rPr>
              <a:t>Dispositif</a:t>
            </a:r>
            <a:r>
              <a:rPr lang="fr-FR" dirty="0" smtClean="0"/>
              <a:t> </a:t>
            </a:r>
            <a:r>
              <a:rPr lang="fr-FR" sz="2400" b="1" dirty="0" smtClean="0">
                <a:ln w="18415" cmpd="sng">
                  <a:solidFill>
                    <a:schemeClr val="tx2">
                      <a:lumMod val="50000"/>
                    </a:schemeClr>
                  </a:solidFill>
                  <a:prstDash val="solid"/>
                </a:ln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  <a:ea typeface="+mj-ea"/>
                <a:cs typeface="+mj-cs"/>
              </a:rPr>
              <a:t>informatique(ordinateur</a:t>
            </a:r>
            <a:r>
              <a:rPr lang="fr-FR" dirty="0" smtClean="0"/>
              <a:t> </a:t>
            </a:r>
            <a:r>
              <a:rPr lang="fr-FR" sz="2400" b="1" dirty="0">
                <a:ln w="18415" cmpd="sng">
                  <a:solidFill>
                    <a:schemeClr val="tx2">
                      <a:lumMod val="50000"/>
                    </a:schemeClr>
                  </a:solidFill>
                  <a:prstDash val="solid"/>
                </a:ln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  <a:ea typeface="+mj-ea"/>
                <a:cs typeface="+mj-cs"/>
              </a:rPr>
              <a:t>, </a:t>
            </a:r>
            <a:r>
              <a:rPr lang="fr-FR" sz="2400" b="1" dirty="0" smtClean="0">
                <a:ln w="18415" cmpd="sng">
                  <a:solidFill>
                    <a:schemeClr val="tx2">
                      <a:lumMod val="50000"/>
                    </a:schemeClr>
                  </a:solidFill>
                  <a:prstDash val="solid"/>
                </a:ln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  <a:ea typeface="+mj-ea"/>
                <a:cs typeface="+mj-cs"/>
              </a:rPr>
              <a:t>console : NES, Playstation, Xbox …)</a:t>
            </a:r>
            <a:endParaRPr lang="fr-FR" sz="2400" b="1" dirty="0">
              <a:ln w="18415" cmpd="sng">
                <a:solidFill>
                  <a:schemeClr val="tx2">
                    <a:lumMod val="50000"/>
                  </a:schemeClr>
                </a:solidFill>
                <a:prstDash val="solid"/>
              </a:ln>
              <a:solidFill>
                <a:schemeClr val="tx2">
                  <a:lumMod val="60000"/>
                  <a:lumOff val="40000"/>
                </a:schemeClr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1439652" y="5538427"/>
            <a:ext cx="2664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>
                <a:ln w="18415" cmpd="sng">
                  <a:solidFill>
                    <a:schemeClr val="tx2">
                      <a:lumMod val="50000"/>
                    </a:schemeClr>
                  </a:solidFill>
                  <a:prstDash val="solid"/>
                </a:ln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  <a:ea typeface="+mj-ea"/>
                <a:cs typeface="+mj-cs"/>
              </a:rPr>
              <a:t>Educatif</a:t>
            </a:r>
            <a:endParaRPr lang="fr-FR" sz="2400" b="1" dirty="0">
              <a:ln w="18415" cmpd="sng">
                <a:solidFill>
                  <a:schemeClr val="tx2">
                    <a:lumMod val="50000"/>
                  </a:schemeClr>
                </a:solidFill>
                <a:prstDash val="solid"/>
              </a:ln>
              <a:solidFill>
                <a:schemeClr val="tx2">
                  <a:lumMod val="60000"/>
                  <a:lumOff val="40000"/>
                </a:schemeClr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151620" y="5733256"/>
            <a:ext cx="72008" cy="72008"/>
          </a:xfrm>
          <a:prstGeom prst="rect">
            <a:avLst/>
          </a:prstGeom>
          <a:solidFill>
            <a:srgbClr val="4F81BD">
              <a:alpha val="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6" name="ZoneTexte 15"/>
          <p:cNvSpPr txBox="1"/>
          <p:nvPr/>
        </p:nvSpPr>
        <p:spPr>
          <a:xfrm>
            <a:off x="1126950" y="4902466"/>
            <a:ext cx="2448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ln w="18415" cmpd="sng">
                  <a:solidFill>
                    <a:schemeClr val="tx2">
                      <a:lumMod val="50000"/>
                    </a:schemeClr>
                  </a:solidFill>
                  <a:prstDash val="solid"/>
                </a:ln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  <a:ea typeface="+mj-ea"/>
                <a:cs typeface="+mj-cs"/>
              </a:rPr>
              <a:t>Périphériques</a:t>
            </a:r>
          </a:p>
        </p:txBody>
      </p:sp>
      <p:sp>
        <p:nvSpPr>
          <p:cNvPr id="17" name="Rectangle 16"/>
          <p:cNvSpPr/>
          <p:nvPr/>
        </p:nvSpPr>
        <p:spPr>
          <a:xfrm>
            <a:off x="2915816" y="1844824"/>
            <a:ext cx="72008" cy="72008"/>
          </a:xfrm>
          <a:prstGeom prst="rect">
            <a:avLst/>
          </a:prstGeom>
          <a:solidFill>
            <a:srgbClr val="4F81BD">
              <a:alpha val="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" name="ZoneTexte 2"/>
          <p:cNvSpPr txBox="1"/>
          <p:nvPr/>
        </p:nvSpPr>
        <p:spPr>
          <a:xfrm>
            <a:off x="3214695" y="1465329"/>
            <a:ext cx="23042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>
                <a:ln w="18415" cmpd="sng">
                  <a:solidFill>
                    <a:schemeClr val="tx2">
                      <a:lumMod val="50000"/>
                    </a:schemeClr>
                  </a:solidFill>
                  <a:prstDash val="solid"/>
                </a:ln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  <a:ea typeface="+mj-ea"/>
                <a:cs typeface="+mj-cs"/>
              </a:rPr>
              <a:t>Licence/studio</a:t>
            </a:r>
          </a:p>
          <a:p>
            <a:r>
              <a:rPr lang="fr-FR" sz="2400" b="1" dirty="0" smtClean="0">
                <a:ln w="18415" cmpd="sng">
                  <a:solidFill>
                    <a:schemeClr val="tx2">
                      <a:lumMod val="50000"/>
                    </a:schemeClr>
                  </a:solidFill>
                  <a:prstDash val="solid"/>
                </a:ln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  <a:ea typeface="+mj-ea"/>
                <a:cs typeface="+mj-cs"/>
              </a:rPr>
              <a:t>(Blizzard, Riot …)</a:t>
            </a:r>
            <a:endParaRPr lang="fr-FR" sz="2400" b="1" dirty="0">
              <a:ln w="18415" cmpd="sng">
                <a:solidFill>
                  <a:schemeClr val="tx2">
                    <a:lumMod val="50000"/>
                  </a:schemeClr>
                </a:solidFill>
                <a:prstDash val="solid"/>
              </a:ln>
              <a:solidFill>
                <a:schemeClr val="tx2">
                  <a:lumMod val="60000"/>
                  <a:lumOff val="40000"/>
                </a:schemeClr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5148064" y="4972985"/>
            <a:ext cx="72008" cy="72008"/>
          </a:xfrm>
          <a:prstGeom prst="rect">
            <a:avLst/>
          </a:prstGeom>
          <a:solidFill>
            <a:srgbClr val="4F81BD">
              <a:alpha val="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" name="ZoneTexte 3"/>
          <p:cNvSpPr txBox="1"/>
          <p:nvPr/>
        </p:nvSpPr>
        <p:spPr>
          <a:xfrm>
            <a:off x="5292080" y="4681796"/>
            <a:ext cx="2664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ln w="18415" cmpd="sng">
                  <a:solidFill>
                    <a:schemeClr val="tx2">
                      <a:lumMod val="50000"/>
                    </a:schemeClr>
                  </a:solidFill>
                  <a:prstDash val="solid"/>
                </a:ln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  <a:ea typeface="+mj-ea"/>
                <a:cs typeface="+mj-cs"/>
              </a:rPr>
              <a:t>Les</a:t>
            </a:r>
            <a:r>
              <a:rPr lang="fr-FR" dirty="0" smtClean="0"/>
              <a:t> </a:t>
            </a:r>
            <a:r>
              <a:rPr lang="fr-FR" sz="2400" b="1" dirty="0">
                <a:ln w="18415" cmpd="sng">
                  <a:solidFill>
                    <a:schemeClr val="tx2">
                      <a:lumMod val="50000"/>
                    </a:schemeClr>
                  </a:solidFill>
                  <a:prstDash val="solid"/>
                </a:ln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  <a:ea typeface="+mj-ea"/>
                <a:cs typeface="+mj-cs"/>
              </a:rPr>
              <a:t>années</a:t>
            </a:r>
            <a:r>
              <a:rPr lang="fr-FR" dirty="0" smtClean="0"/>
              <a:t> </a:t>
            </a:r>
            <a:r>
              <a:rPr lang="fr-FR" sz="2400" b="1" dirty="0" smtClean="0">
                <a:ln w="18415" cmpd="sng">
                  <a:solidFill>
                    <a:schemeClr val="tx2">
                      <a:lumMod val="50000"/>
                    </a:schemeClr>
                  </a:solidFill>
                  <a:prstDash val="solid"/>
                </a:ln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  <a:ea typeface="+mj-ea"/>
                <a:cs typeface="+mj-cs"/>
              </a:rPr>
              <a:t>80</a:t>
            </a:r>
          </a:p>
          <a:p>
            <a:r>
              <a:rPr lang="fr-FR" sz="2400" b="1" dirty="0" smtClean="0">
                <a:ln w="18415" cmpd="sng">
                  <a:solidFill>
                    <a:schemeClr val="tx2">
                      <a:lumMod val="50000"/>
                    </a:schemeClr>
                  </a:solidFill>
                  <a:prstDash val="solid"/>
                </a:ln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  <a:ea typeface="+mj-ea"/>
                <a:cs typeface="+mj-cs"/>
              </a:rPr>
              <a:t>(bornes d’arcade…)</a:t>
            </a:r>
            <a:endParaRPr lang="fr-FR" sz="2400" b="1" dirty="0">
              <a:ln w="18415" cmpd="sng">
                <a:solidFill>
                  <a:schemeClr val="tx2">
                    <a:lumMod val="50000"/>
                  </a:schemeClr>
                </a:solidFill>
                <a:prstDash val="solid"/>
              </a:ln>
              <a:solidFill>
                <a:schemeClr val="tx2">
                  <a:lumMod val="60000"/>
                  <a:lumOff val="40000"/>
                </a:schemeClr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pic>
        <p:nvPicPr>
          <p:cNvPr id="19" name="Image 18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4448" y="6381328"/>
            <a:ext cx="393452" cy="3934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21777481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seq concurrent="1" nextAc="seek">
              <p:cTn id="34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5" fill="hold">
                      <p:stCondLst>
                        <p:cond delay="0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seq concurrent="1" nextAc="seek">
              <p:cTn id="42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3" fill="hold">
                      <p:stCondLst>
                        <p:cond delay="0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seq concurrent="1" nextAc="seek">
              <p:cTn id="55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6" fill="hold">
                      <p:stCondLst>
                        <p:cond delay="0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3" grpId="0"/>
      <p:bldP spid="14" grpId="0"/>
      <p:bldP spid="1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" y="1387537"/>
            <a:ext cx="4569864" cy="2927315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1062788" y="1103465"/>
            <a:ext cx="2448272" cy="4616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pPr algn="ctr"/>
            <a:r>
              <a:rPr lang="fr-FR" sz="2400" b="1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Pong</a:t>
            </a:r>
            <a:r>
              <a:rPr lang="fr-FR" b="1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 1972</a:t>
            </a:r>
            <a:endParaRPr lang="fr-FR" b="1" dirty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572000" y="2204864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sz="2400" b="1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 </a:t>
            </a:r>
            <a:r>
              <a:rPr lang="fr-FR" sz="2400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Le </a:t>
            </a:r>
            <a:r>
              <a:rPr lang="fr-FR" sz="2400" b="1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tout premier jeu vidéo à rencontrer un véritable succès </a:t>
            </a:r>
            <a:r>
              <a:rPr lang="fr-FR" sz="2400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commercial.</a:t>
            </a:r>
            <a:endParaRPr lang="fr-FR" sz="2400" b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1040405" y="5445224"/>
            <a:ext cx="52930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Binaire ,TTL</a:t>
            </a:r>
            <a:endParaRPr lang="fr-FR" sz="2400" b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pic>
        <p:nvPicPr>
          <p:cNvPr id="2" name="Image 1">
            <a:hlinkClick r:id="rId4" action="ppaction://hlinksldjump"/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5245" y="6410123"/>
            <a:ext cx="432048" cy="432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308855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3000" r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56740" y="1628798"/>
            <a:ext cx="802260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6000" b="1" dirty="0" smtClean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FFFFFF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</a:rPr>
              <a:t>Concevoir un </a:t>
            </a:r>
            <a:r>
              <a:rPr lang="fr-FR" sz="6000" b="1" dirty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FFFFFF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</a:rPr>
              <a:t>jeu </a:t>
            </a:r>
            <a:r>
              <a:rPr lang="fr-FR" sz="6000" b="1" dirty="0" smtClean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FFFFFF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</a:rPr>
              <a:t>vidéo ?</a:t>
            </a:r>
            <a:endParaRPr lang="fr-FR" sz="6000" b="1" dirty="0">
              <a:ln w="31550" cmpd="sng">
                <a:gradFill>
                  <a:gsLst>
                    <a:gs pos="25000">
                      <a:schemeClr val="accent1">
                        <a:shade val="25000"/>
                        <a:satMod val="190000"/>
                      </a:schemeClr>
                    </a:gs>
                    <a:gs pos="80000">
                      <a:schemeClr val="accent1">
                        <a:tint val="75000"/>
                        <a:satMod val="190000"/>
                      </a:schemeClr>
                    </a:gs>
                  </a:gsLst>
                  <a:lin ang="5400000"/>
                </a:gradFill>
                <a:prstDash val="solid"/>
              </a:ln>
              <a:solidFill>
                <a:srgbClr val="FFFFFF"/>
              </a:solidFill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043608" y="3412224"/>
            <a:ext cx="72008" cy="72008"/>
          </a:xfrm>
          <a:prstGeom prst="rect">
            <a:avLst/>
          </a:prstGeom>
          <a:solidFill>
            <a:srgbClr val="4F81BD">
              <a:alpha val="0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1187237" y="3217395"/>
            <a:ext cx="1152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Budget</a:t>
            </a:r>
            <a:endParaRPr lang="fr-FR" sz="2400" b="1" spc="50" dirty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26" name="Picture 2">
            <a:hlinkClick r:id="rId3" action="ppaction://hlinksldjump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365" y="3412224"/>
            <a:ext cx="96837" cy="96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9625" y="3412627"/>
            <a:ext cx="96837" cy="96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ectangle 7"/>
          <p:cNvSpPr/>
          <p:nvPr/>
        </p:nvSpPr>
        <p:spPr>
          <a:xfrm>
            <a:off x="4738166" y="3217394"/>
            <a:ext cx="26084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fr-FR" sz="2400" b="1" spc="50" dirty="0" smtClean="0">
                <a:ln w="12700" cmpd="sng">
                  <a:solidFill>
                    <a:srgbClr val="F79646">
                      <a:satMod val="120000"/>
                      <a:shade val="80000"/>
                    </a:srgbClr>
                  </a:solidFill>
                  <a:prstDash val="solid"/>
                </a:ln>
                <a:solidFill>
                  <a:srgbClr val="F79646">
                    <a:tint val="1000"/>
                  </a:srgbClr>
                </a:solidFill>
                <a:effectLst>
                  <a:glow rad="53100">
                    <a:srgbClr val="F79646">
                      <a:satMod val="180000"/>
                      <a:alpha val="3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Différents métiers</a:t>
            </a:r>
            <a:endParaRPr lang="fr-FR" sz="2400" b="1" spc="50" dirty="0">
              <a:ln w="12700" cmpd="sng">
                <a:solidFill>
                  <a:srgbClr val="F79646">
                    <a:satMod val="120000"/>
                    <a:shade val="80000"/>
                  </a:srgbClr>
                </a:solidFill>
                <a:prstDash val="solid"/>
              </a:ln>
              <a:solidFill>
                <a:srgbClr val="F79646">
                  <a:tint val="1000"/>
                </a:srgbClr>
              </a:solidFill>
              <a:effectLst>
                <a:glow rad="53100">
                  <a:srgbClr val="F79646">
                    <a:satMod val="180000"/>
                    <a:alpha val="30000"/>
                  </a:srgb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1" name="Picture 3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5733" y="3435813"/>
            <a:ext cx="96837" cy="96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1115616" y="5467886"/>
            <a:ext cx="72008" cy="72008"/>
          </a:xfrm>
          <a:prstGeom prst="rect">
            <a:avLst/>
          </a:prstGeom>
          <a:solidFill>
            <a:srgbClr val="4F81BD">
              <a:alpha val="0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246316" y="5237053"/>
            <a:ext cx="22829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b="1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 code adapté</a:t>
            </a:r>
            <a:endParaRPr lang="fr-FR" sz="2400" dirty="0"/>
          </a:p>
        </p:txBody>
      </p:sp>
      <p:pic>
        <p:nvPicPr>
          <p:cNvPr id="14" name="Picture 2">
            <a:hlinkClick r:id="rId6" action="ppaction://hlinksldjump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4774" y="5443057"/>
            <a:ext cx="96837" cy="96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2351778" y="4509120"/>
            <a:ext cx="72008" cy="72008"/>
          </a:xfrm>
          <a:prstGeom prst="rect">
            <a:avLst/>
          </a:prstGeom>
          <a:solidFill>
            <a:srgbClr val="4F81BD">
              <a:alpha val="0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16" name="Rectangle 15">
            <a:hlinkClick r:id="rId7" action="ppaction://hlinksldjump"/>
          </p:cNvPr>
          <p:cNvSpPr/>
          <p:nvPr/>
        </p:nvSpPr>
        <p:spPr>
          <a:xfrm>
            <a:off x="6416825" y="4518248"/>
            <a:ext cx="72008" cy="72008"/>
          </a:xfrm>
          <a:prstGeom prst="rect">
            <a:avLst/>
          </a:prstGeom>
          <a:solidFill>
            <a:srgbClr val="4F81BD">
              <a:alpha val="0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462277" y="4314291"/>
            <a:ext cx="39593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b="1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Moteur graphique/physique</a:t>
            </a:r>
            <a:endParaRPr lang="fr-FR" sz="2400" dirty="0"/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8165" y="5467886"/>
            <a:ext cx="96837" cy="96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4894164" y="5258391"/>
            <a:ext cx="159178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b="1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Versioning</a:t>
            </a:r>
            <a:endParaRPr lang="fr-FR" sz="2400" dirty="0"/>
          </a:p>
        </p:txBody>
      </p:sp>
      <p:pic>
        <p:nvPicPr>
          <p:cNvPr id="20" name="Picture 2">
            <a:hlinkClick r:id="rId8" action="ppaction://hlinksldjump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1204" y="5485771"/>
            <a:ext cx="96837" cy="96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Bouton d'action : Fin 3">
            <a:hlinkClick r:id="" action="ppaction://hlinkshowjump?jump=lastslide" highlightClick="1"/>
          </p:cNvPr>
          <p:cNvSpPr/>
          <p:nvPr/>
        </p:nvSpPr>
        <p:spPr>
          <a:xfrm>
            <a:off x="8532440" y="6381328"/>
            <a:ext cx="360040" cy="216024"/>
          </a:xfrm>
          <a:prstGeom prst="actionButtonEnd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2682540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2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27"/>
                  </p:tgtEl>
                </p:cond>
              </p:nextCondLst>
            </p:seq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1" dur="2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4448" y="6341334"/>
            <a:ext cx="446410" cy="446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615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" name="Bouton d'action : Accueil 3">
            <a:hlinkClick r:id="rId3" action="ppaction://hlinksldjump" highlightClick="1"/>
          </p:cNvPr>
          <p:cNvSpPr/>
          <p:nvPr/>
        </p:nvSpPr>
        <p:spPr>
          <a:xfrm>
            <a:off x="8676456" y="6381328"/>
            <a:ext cx="360040" cy="360040"/>
          </a:xfrm>
          <a:prstGeom prst="actionButtonHom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222" y="476672"/>
            <a:ext cx="2021210" cy="1588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827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r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216" y="5517232"/>
            <a:ext cx="1924828" cy="895712"/>
          </a:xfrm>
          <a:prstGeom prst="rect">
            <a:avLst/>
          </a:prstGeom>
        </p:spPr>
      </p:pic>
      <p:pic>
        <p:nvPicPr>
          <p:cNvPr id="2" name="Image 1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728" b="95161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32" y="4869160"/>
            <a:ext cx="1962799" cy="1872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001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5805264"/>
            <a:ext cx="2096872" cy="936104"/>
          </a:xfrm>
          <a:prstGeom prst="rect">
            <a:avLst/>
          </a:prstGeom>
        </p:spPr>
      </p:pic>
      <p:pic>
        <p:nvPicPr>
          <p:cNvPr id="2" name="Image 1">
            <a:hlinkClick r:id="rId4" action="ppaction://hlinksldjump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51" y="116632"/>
            <a:ext cx="1215579" cy="1215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171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344" y="3573016"/>
            <a:ext cx="1409243" cy="1409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53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399</TotalTime>
  <Words>80</Words>
  <Application>Microsoft Office PowerPoint</Application>
  <PresentationFormat>Affichage à l'écran (4:3)</PresentationFormat>
  <Paragraphs>22</Paragraphs>
  <Slides>9</Slides>
  <Notes>0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9</vt:i4>
      </vt:variant>
    </vt:vector>
  </HeadingPairs>
  <TitlesOfParts>
    <vt:vector size="10" baseType="lpstr">
      <vt:lpstr>Thème Office</vt:lpstr>
      <vt:lpstr>Les Jeux Vidéo</vt:lpstr>
      <vt:lpstr>Que vous évoque un jeu vidéo?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Les Jeux Vidéo</dc:title>
  <dc:creator>CRM</dc:creator>
  <cp:lastModifiedBy>crouzet</cp:lastModifiedBy>
  <cp:revision>41</cp:revision>
  <dcterms:created xsi:type="dcterms:W3CDTF">2020-01-28T15:39:29Z</dcterms:created>
  <dcterms:modified xsi:type="dcterms:W3CDTF">2020-02-03T14:35:10Z</dcterms:modified>
</cp:coreProperties>
</file>